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8" r:id="rId4"/>
    <p:sldId id="273" r:id="rId5"/>
    <p:sldId id="259" r:id="rId6"/>
    <p:sldId id="260" r:id="rId7"/>
    <p:sldId id="261" r:id="rId8"/>
    <p:sldId id="274" r:id="rId9"/>
    <p:sldId id="267" r:id="rId10"/>
    <p:sldId id="275" r:id="rId11"/>
    <p:sldId id="262" r:id="rId12"/>
    <p:sldId id="264" r:id="rId13"/>
    <p:sldId id="265" r:id="rId14"/>
    <p:sldId id="266" r:id="rId15"/>
    <p:sldId id="269" r:id="rId16"/>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FA7"/>
    <a:srgbClr val="F83813"/>
    <a:srgbClr val="093A94"/>
    <a:srgbClr val="41FE00"/>
    <a:srgbClr val="FFF0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png>
</file>

<file path=ppt/media/image24.png>
</file>

<file path=ppt/media/image25.jpeg>
</file>

<file path=ppt/media/image26.jpeg>
</file>

<file path=ppt/media/image27.jpeg>
</file>

<file path=ppt/media/image28.png>
</file>

<file path=ppt/media/image3.png>
</file>

<file path=ppt/media/image4.png>
</file>

<file path=ppt/media/image5.pn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2.jpeg"/><Relationship Id="rId1" Type="http://schemas.openxmlformats.org/officeDocument/2006/relationships/image" Target="../media/image21.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6.jpeg"/><Relationship Id="rId1" Type="http://schemas.openxmlformats.org/officeDocument/2006/relationships/image" Target="../media/image25.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8.png"/><Relationship Id="rId1" Type="http://schemas.openxmlformats.org/officeDocument/2006/relationships/image" Target="../media/image27.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2291715" y="743585"/>
            <a:ext cx="7388860" cy="537146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683260" y="869315"/>
            <a:ext cx="7559040" cy="922020"/>
          </a:xfrm>
          <a:prstGeom prst="rect">
            <a:avLst/>
          </a:prstGeom>
          <a:noFill/>
        </p:spPr>
        <p:txBody>
          <a:bodyPr wrap="square" rtlCol="0" anchor="t">
            <a:spAutoFit/>
          </a:bodyPr>
          <a:p>
            <a:pPr algn="l"/>
            <a:r>
              <a:rPr lang="zh-CN" altLang="en-US">
                <a:latin typeface="黑体" charset="0"/>
                <a:ea typeface="黑体" charset="0"/>
                <a:cs typeface="黑体" charset="0"/>
              </a:rPr>
              <a:t>俄罗斯乳制品厂Bryansk的牛奶品牌Милг（Milgrad）推出的新包装</a:t>
            </a:r>
            <a:endParaRPr lang="zh-CN" altLang="en-US">
              <a:latin typeface="黑体" charset="0"/>
              <a:ea typeface="黑体" charset="0"/>
              <a:cs typeface="黑体" charset="0"/>
            </a:endParaRPr>
          </a:p>
          <a:p>
            <a:pPr algn="l"/>
            <a:r>
              <a:rPr lang="zh-CN" altLang="en-US">
                <a:latin typeface="黑体" charset="0"/>
                <a:ea typeface="黑体" charset="0"/>
                <a:cs typeface="黑体" charset="0"/>
              </a:rPr>
              <a:t>突破了牛奶包装中常用的绿色和天蓝色</a:t>
            </a:r>
            <a:endParaRPr lang="zh-CN" altLang="en-US">
              <a:latin typeface="黑体" charset="0"/>
              <a:ea typeface="黑体" charset="0"/>
              <a:cs typeface="黑体" charset="0"/>
            </a:endParaRPr>
          </a:p>
          <a:p>
            <a:pPr algn="l"/>
            <a:r>
              <a:rPr lang="zh-CN" altLang="en-US">
                <a:latin typeface="黑体" charset="0"/>
                <a:ea typeface="黑体" charset="0"/>
                <a:cs typeface="黑体" charset="0"/>
              </a:rPr>
              <a:t>选用了这款极具神秘的蓝色</a:t>
            </a:r>
            <a:endParaRPr lang="zh-CN" altLang="en-US">
              <a:latin typeface="黑体" charset="0"/>
              <a:ea typeface="黑体" charset="0"/>
              <a:cs typeface="黑体" charset="0"/>
            </a:endParaRPr>
          </a:p>
        </p:txBody>
      </p:sp>
      <p:pic>
        <p:nvPicPr>
          <p:cNvPr id="3" name="图片 2"/>
          <p:cNvPicPr>
            <a:picLocks noChangeAspect="1"/>
          </p:cNvPicPr>
          <p:nvPr/>
        </p:nvPicPr>
        <p:blipFill>
          <a:blip r:embed="rId1"/>
          <a:stretch>
            <a:fillRect/>
          </a:stretch>
        </p:blipFill>
        <p:spPr>
          <a:xfrm>
            <a:off x="337185" y="2469515"/>
            <a:ext cx="6121400" cy="3423920"/>
          </a:xfrm>
          <a:prstGeom prst="rect">
            <a:avLst/>
          </a:prstGeom>
        </p:spPr>
      </p:pic>
      <p:pic>
        <p:nvPicPr>
          <p:cNvPr id="5" name="图片 4"/>
          <p:cNvPicPr>
            <a:picLocks noChangeAspect="1"/>
          </p:cNvPicPr>
          <p:nvPr/>
        </p:nvPicPr>
        <p:blipFill>
          <a:blip r:embed="rId2"/>
          <a:stretch>
            <a:fillRect/>
          </a:stretch>
        </p:blipFill>
        <p:spPr>
          <a:xfrm>
            <a:off x="6458585" y="2469515"/>
            <a:ext cx="5412740" cy="342392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6364605" y="292735"/>
            <a:ext cx="4464050" cy="1198880"/>
          </a:xfrm>
          <a:prstGeom prst="rect">
            <a:avLst/>
          </a:prstGeom>
          <a:noFill/>
        </p:spPr>
        <p:txBody>
          <a:bodyPr wrap="square" rtlCol="0" anchor="t">
            <a:spAutoFit/>
          </a:bodyPr>
          <a:p>
            <a:pPr algn="ctr"/>
            <a:r>
              <a:rPr lang="zh-CN" altLang="en-US">
                <a:solidFill>
                  <a:schemeClr val="tx1"/>
                </a:solidFill>
                <a:highlight>
                  <a:srgbClr val="FFFF00"/>
                </a:highlight>
                <a:latin typeface="黑体" charset="0"/>
                <a:ea typeface="黑体" charset="0"/>
                <a:cs typeface="黑体" charset="0"/>
              </a:rPr>
              <a:t>克莱因蓝 x 绿色</a:t>
            </a:r>
            <a:endParaRPr lang="zh-CN" altLang="en-US">
              <a:solidFill>
                <a:schemeClr val="tx1"/>
              </a:solidFill>
              <a:highlight>
                <a:srgbClr val="FFFF00"/>
              </a:highlight>
              <a:latin typeface="黑体" charset="0"/>
              <a:ea typeface="黑体" charset="0"/>
              <a:cs typeface="黑体" charset="0"/>
            </a:endParaRPr>
          </a:p>
          <a:p>
            <a:pPr algn="ctr"/>
            <a:endParaRPr lang="zh-CN" altLang="en-US">
              <a:solidFill>
                <a:schemeClr val="tx1"/>
              </a:solidFill>
              <a:latin typeface="黑体" charset="0"/>
              <a:ea typeface="黑体" charset="0"/>
              <a:cs typeface="黑体" charset="0"/>
            </a:endParaRPr>
          </a:p>
          <a:p>
            <a:pPr algn="ctr"/>
            <a:r>
              <a:rPr lang="zh-CN" altLang="en-US">
                <a:solidFill>
                  <a:schemeClr val="tx1"/>
                </a:solidFill>
                <a:latin typeface="黑体" charset="0"/>
                <a:ea typeface="黑体" charset="0"/>
                <a:cs typeface="黑体" charset="0"/>
              </a:rPr>
              <a:t>搭配明亮的绿色使画面带来强烈地冲击感呈现出一种未来科幻的效果</a:t>
            </a:r>
            <a:endParaRPr lang="zh-CN" altLang="en-US">
              <a:solidFill>
                <a:schemeClr val="tx1"/>
              </a:solidFill>
              <a:latin typeface="黑体" charset="0"/>
              <a:ea typeface="黑体" charset="0"/>
              <a:cs typeface="黑体" charset="0"/>
            </a:endParaRPr>
          </a:p>
        </p:txBody>
      </p:sp>
      <p:pic>
        <p:nvPicPr>
          <p:cNvPr id="5" name="图片 4"/>
          <p:cNvPicPr>
            <a:picLocks noChangeAspect="1"/>
          </p:cNvPicPr>
          <p:nvPr/>
        </p:nvPicPr>
        <p:blipFill>
          <a:blip r:embed="rId1"/>
          <a:stretch>
            <a:fillRect/>
          </a:stretch>
        </p:blipFill>
        <p:spPr>
          <a:xfrm>
            <a:off x="1445260" y="1694180"/>
            <a:ext cx="3477260" cy="4710430"/>
          </a:xfrm>
          <a:prstGeom prst="rect">
            <a:avLst/>
          </a:prstGeom>
        </p:spPr>
      </p:pic>
      <p:sp>
        <p:nvSpPr>
          <p:cNvPr id="6" name="文本框 5"/>
          <p:cNvSpPr txBox="1"/>
          <p:nvPr/>
        </p:nvSpPr>
        <p:spPr>
          <a:xfrm>
            <a:off x="1054100" y="292735"/>
            <a:ext cx="4464050" cy="1198880"/>
          </a:xfrm>
          <a:prstGeom prst="rect">
            <a:avLst/>
          </a:prstGeom>
          <a:noFill/>
        </p:spPr>
        <p:txBody>
          <a:bodyPr wrap="square" rtlCol="0" anchor="t">
            <a:spAutoFit/>
          </a:bodyPr>
          <a:p>
            <a:pPr algn="ctr"/>
            <a:r>
              <a:rPr lang="zh-CN" altLang="en-US">
                <a:solidFill>
                  <a:schemeClr val="tx1"/>
                </a:solidFill>
                <a:highlight>
                  <a:srgbClr val="FFFF00"/>
                </a:highlight>
                <a:latin typeface="黑体" charset="0"/>
                <a:ea typeface="黑体" charset="0"/>
                <a:cs typeface="黑体" charset="0"/>
              </a:rPr>
              <a:t>克莱因蓝 x 黄色</a:t>
            </a:r>
            <a:endParaRPr lang="zh-CN" altLang="en-US">
              <a:solidFill>
                <a:schemeClr val="tx1"/>
              </a:solidFill>
              <a:latin typeface="黑体" charset="0"/>
              <a:ea typeface="黑体" charset="0"/>
              <a:cs typeface="黑体" charset="0"/>
            </a:endParaRPr>
          </a:p>
          <a:p>
            <a:pPr algn="ctr"/>
            <a:endParaRPr lang="zh-CN" altLang="en-US">
              <a:solidFill>
                <a:schemeClr val="tx1"/>
              </a:solidFill>
              <a:latin typeface="黑体" charset="0"/>
              <a:ea typeface="黑体" charset="0"/>
              <a:cs typeface="黑体" charset="0"/>
            </a:endParaRPr>
          </a:p>
          <a:p>
            <a:pPr algn="ctr"/>
            <a:r>
              <a:rPr lang="zh-CN" altLang="en-US">
                <a:solidFill>
                  <a:schemeClr val="tx1"/>
                </a:solidFill>
                <a:latin typeface="黑体" charset="0"/>
                <a:ea typeface="黑体" charset="0"/>
                <a:cs typeface="黑体" charset="0"/>
              </a:rPr>
              <a:t>搭配明亮地黄色带给人温暖与活力</a:t>
            </a:r>
            <a:endParaRPr lang="zh-CN" altLang="en-US">
              <a:solidFill>
                <a:schemeClr val="tx1"/>
              </a:solidFill>
              <a:latin typeface="黑体" charset="0"/>
              <a:ea typeface="黑体" charset="0"/>
              <a:cs typeface="黑体" charset="0"/>
            </a:endParaRPr>
          </a:p>
          <a:p>
            <a:pPr algn="ctr"/>
            <a:r>
              <a:rPr lang="zh-CN" altLang="en-US">
                <a:solidFill>
                  <a:schemeClr val="tx1"/>
                </a:solidFill>
                <a:latin typeface="黑体" charset="0"/>
                <a:ea typeface="黑体" charset="0"/>
                <a:cs typeface="黑体" charset="0"/>
              </a:rPr>
              <a:t>动与静地巧妙结合呈现出奇特地平衡感</a:t>
            </a:r>
            <a:endParaRPr lang="zh-CN" altLang="en-US">
              <a:solidFill>
                <a:schemeClr val="tx1"/>
              </a:solidFill>
              <a:latin typeface="黑体" charset="0"/>
              <a:ea typeface="黑体" charset="0"/>
              <a:cs typeface="黑体" charset="0"/>
            </a:endParaRPr>
          </a:p>
        </p:txBody>
      </p:sp>
      <p:pic>
        <p:nvPicPr>
          <p:cNvPr id="8" name="图片 7"/>
          <p:cNvPicPr>
            <a:picLocks noChangeAspect="1"/>
          </p:cNvPicPr>
          <p:nvPr/>
        </p:nvPicPr>
        <p:blipFill>
          <a:blip r:embed="rId2"/>
          <a:stretch>
            <a:fillRect/>
          </a:stretch>
        </p:blipFill>
        <p:spPr>
          <a:xfrm>
            <a:off x="6635750" y="1835150"/>
            <a:ext cx="3921125" cy="393573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6364605" y="334645"/>
            <a:ext cx="4464050" cy="1476375"/>
          </a:xfrm>
          <a:prstGeom prst="rect">
            <a:avLst/>
          </a:prstGeom>
          <a:noFill/>
        </p:spPr>
        <p:txBody>
          <a:bodyPr wrap="square" rtlCol="0" anchor="t">
            <a:spAutoFit/>
          </a:bodyPr>
          <a:p>
            <a:pPr algn="ctr"/>
            <a:r>
              <a:rPr lang="zh-CN" altLang="en-US">
                <a:highlight>
                  <a:srgbClr val="FFFF00"/>
                </a:highlight>
                <a:latin typeface="黑体" charset="0"/>
                <a:ea typeface="黑体" charset="0"/>
                <a:cs typeface="黑体" charset="0"/>
              </a:rPr>
              <a:t>克莱因蓝 x 白色</a:t>
            </a:r>
            <a:endParaRPr lang="zh-CN" altLang="en-US">
              <a:highlight>
                <a:srgbClr val="FFFF00"/>
              </a:highlight>
              <a:latin typeface="黑体" charset="0"/>
              <a:ea typeface="黑体" charset="0"/>
              <a:cs typeface="黑体" charset="0"/>
            </a:endParaRPr>
          </a:p>
          <a:p>
            <a:pPr algn="ctr"/>
            <a:endParaRPr lang="zh-CN" altLang="en-US">
              <a:latin typeface="黑体" charset="0"/>
              <a:ea typeface="黑体" charset="0"/>
              <a:cs typeface="黑体" charset="0"/>
            </a:endParaRPr>
          </a:p>
          <a:p>
            <a:pPr algn="ctr"/>
            <a:r>
              <a:rPr lang="zh-CN" altLang="en-US">
                <a:latin typeface="黑体" charset="0"/>
                <a:ea typeface="黑体" charset="0"/>
                <a:cs typeface="黑体" charset="0"/>
              </a:rPr>
              <a:t>两种最为纯净的颜色搭配在一起</a:t>
            </a:r>
            <a:endParaRPr lang="zh-CN" altLang="en-US">
              <a:latin typeface="黑体" charset="0"/>
              <a:ea typeface="黑体" charset="0"/>
              <a:cs typeface="黑体" charset="0"/>
            </a:endParaRPr>
          </a:p>
          <a:p>
            <a:pPr algn="ctr"/>
            <a:r>
              <a:rPr lang="zh-CN" altLang="en-US">
                <a:latin typeface="黑体" charset="0"/>
                <a:ea typeface="黑体" charset="0"/>
                <a:cs typeface="黑体" charset="0"/>
              </a:rPr>
              <a:t>呈现出极为静谧纯洁的效果</a:t>
            </a:r>
            <a:endParaRPr lang="zh-CN" altLang="en-US">
              <a:latin typeface="黑体" charset="0"/>
              <a:ea typeface="黑体" charset="0"/>
              <a:cs typeface="黑体" charset="0"/>
            </a:endParaRPr>
          </a:p>
          <a:p>
            <a:pPr algn="ctr"/>
            <a:r>
              <a:rPr lang="zh-CN" altLang="en-US">
                <a:latin typeface="黑体" charset="0"/>
                <a:ea typeface="黑体" charset="0"/>
                <a:cs typeface="黑体" charset="0"/>
              </a:rPr>
              <a:t>简洁明快充满舒适感</a:t>
            </a:r>
            <a:endParaRPr lang="zh-CN" altLang="en-US">
              <a:latin typeface="黑体" charset="0"/>
              <a:ea typeface="黑体" charset="0"/>
              <a:cs typeface="黑体" charset="0"/>
            </a:endParaRPr>
          </a:p>
        </p:txBody>
      </p:sp>
      <p:sp>
        <p:nvSpPr>
          <p:cNvPr id="6" name="文本框 5"/>
          <p:cNvSpPr txBox="1"/>
          <p:nvPr/>
        </p:nvSpPr>
        <p:spPr>
          <a:xfrm>
            <a:off x="568960" y="262255"/>
            <a:ext cx="5641340" cy="1753235"/>
          </a:xfrm>
          <a:prstGeom prst="rect">
            <a:avLst/>
          </a:prstGeom>
          <a:noFill/>
        </p:spPr>
        <p:txBody>
          <a:bodyPr wrap="square" rtlCol="0" anchor="t">
            <a:spAutoFit/>
          </a:bodyPr>
          <a:p>
            <a:pPr algn="ctr"/>
            <a:r>
              <a:rPr lang="zh-CN" altLang="en-US">
                <a:solidFill>
                  <a:schemeClr val="tx1"/>
                </a:solidFill>
                <a:highlight>
                  <a:srgbClr val="FFFF00"/>
                </a:highlight>
                <a:latin typeface="黑体" charset="0"/>
                <a:ea typeface="黑体" charset="0"/>
                <a:cs typeface="黑体" charset="0"/>
              </a:rPr>
              <a:t>克莱因蓝+橘红</a:t>
            </a:r>
            <a:endParaRPr lang="zh-CN" altLang="en-US">
              <a:solidFill>
                <a:schemeClr val="tx1"/>
              </a:solidFill>
              <a:highlight>
                <a:srgbClr val="FFFF00"/>
              </a:highlight>
              <a:latin typeface="黑体" charset="0"/>
              <a:ea typeface="黑体" charset="0"/>
              <a:cs typeface="黑体" charset="0"/>
            </a:endParaRPr>
          </a:p>
          <a:p>
            <a:pPr algn="ctr"/>
            <a:endParaRPr lang="zh-CN" altLang="en-US">
              <a:latin typeface="黑体" charset="0"/>
              <a:ea typeface="黑体" charset="0"/>
              <a:cs typeface="黑体" charset="0"/>
            </a:endParaRPr>
          </a:p>
          <a:p>
            <a:pPr algn="ctr"/>
            <a:r>
              <a:rPr lang="zh-CN" altLang="en-US">
                <a:latin typeface="黑体" charset="0"/>
                <a:ea typeface="黑体" charset="0"/>
                <a:cs typeface="黑体" charset="0"/>
              </a:rPr>
              <a:t>与搭配明亮黄相似，充满活力热情的橘红色</a:t>
            </a:r>
            <a:endParaRPr lang="zh-CN" altLang="en-US">
              <a:latin typeface="黑体" charset="0"/>
              <a:ea typeface="黑体" charset="0"/>
              <a:cs typeface="黑体" charset="0"/>
            </a:endParaRPr>
          </a:p>
          <a:p>
            <a:pPr algn="ctr"/>
            <a:r>
              <a:rPr lang="zh-CN" altLang="en-US">
                <a:latin typeface="黑体" charset="0"/>
                <a:ea typeface="黑体" charset="0"/>
                <a:cs typeface="黑体" charset="0"/>
              </a:rPr>
              <a:t>使得整个画面更富有青春色彩，两种极为刺眼的配色看似搭不上边，巧妙地将二者进行主次协调，即可达到充满现代感的设计</a:t>
            </a:r>
            <a:endParaRPr lang="zh-CN" altLang="en-US">
              <a:latin typeface="黑体" charset="0"/>
              <a:ea typeface="黑体" charset="0"/>
              <a:cs typeface="黑体" charset="0"/>
            </a:endParaRPr>
          </a:p>
        </p:txBody>
      </p:sp>
      <p:pic>
        <p:nvPicPr>
          <p:cNvPr id="2" name="图片 1"/>
          <p:cNvPicPr>
            <a:picLocks noChangeAspect="1"/>
          </p:cNvPicPr>
          <p:nvPr/>
        </p:nvPicPr>
        <p:blipFill>
          <a:blip r:embed="rId1"/>
          <a:stretch>
            <a:fillRect/>
          </a:stretch>
        </p:blipFill>
        <p:spPr>
          <a:xfrm>
            <a:off x="1117600" y="2100580"/>
            <a:ext cx="4116070" cy="4116070"/>
          </a:xfrm>
          <a:prstGeom prst="rect">
            <a:avLst/>
          </a:prstGeom>
        </p:spPr>
      </p:pic>
      <p:pic>
        <p:nvPicPr>
          <p:cNvPr id="7" name="图片 6"/>
          <p:cNvPicPr>
            <a:picLocks noChangeAspect="1"/>
          </p:cNvPicPr>
          <p:nvPr/>
        </p:nvPicPr>
        <p:blipFill>
          <a:blip r:embed="rId2"/>
          <a:stretch>
            <a:fillRect/>
          </a:stretch>
        </p:blipFill>
        <p:spPr>
          <a:xfrm>
            <a:off x="6364605" y="2388870"/>
            <a:ext cx="5143500" cy="35388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3275330" y="115570"/>
            <a:ext cx="5641340" cy="1476375"/>
          </a:xfrm>
          <a:prstGeom prst="rect">
            <a:avLst/>
          </a:prstGeom>
          <a:noFill/>
        </p:spPr>
        <p:txBody>
          <a:bodyPr wrap="square" rtlCol="0" anchor="t">
            <a:spAutoFit/>
          </a:bodyPr>
          <a:p>
            <a:pPr algn="ctr"/>
            <a:r>
              <a:rPr lang="zh-CN" altLang="en-US">
                <a:highlight>
                  <a:srgbClr val="FFFF00"/>
                </a:highlight>
                <a:latin typeface="黑体" charset="0"/>
                <a:ea typeface="黑体" charset="0"/>
                <a:cs typeface="黑体" charset="0"/>
              </a:rPr>
              <a:t>克莱因蓝+粉色</a:t>
            </a:r>
            <a:endParaRPr lang="zh-CN" altLang="en-US">
              <a:highlight>
                <a:srgbClr val="FFFF00"/>
              </a:highlight>
              <a:latin typeface="黑体" charset="0"/>
              <a:ea typeface="黑体" charset="0"/>
              <a:cs typeface="黑体" charset="0"/>
            </a:endParaRPr>
          </a:p>
          <a:p>
            <a:pPr algn="ctr"/>
            <a:endParaRPr lang="zh-CN" altLang="en-US">
              <a:latin typeface="黑体" charset="0"/>
              <a:ea typeface="黑体" charset="0"/>
              <a:cs typeface="黑体" charset="0"/>
            </a:endParaRPr>
          </a:p>
          <a:p>
            <a:pPr algn="ctr"/>
            <a:r>
              <a:rPr lang="zh-CN" altLang="en-US">
                <a:latin typeface="黑体" charset="0"/>
                <a:ea typeface="黑体" charset="0"/>
                <a:cs typeface="黑体" charset="0"/>
              </a:rPr>
              <a:t>看到这两种颜色的结合</a:t>
            </a:r>
            <a:endParaRPr lang="zh-CN" altLang="en-US">
              <a:latin typeface="黑体" charset="0"/>
              <a:ea typeface="黑体" charset="0"/>
              <a:cs typeface="黑体" charset="0"/>
            </a:endParaRPr>
          </a:p>
          <a:p>
            <a:pPr algn="ctr"/>
            <a:r>
              <a:rPr lang="zh-CN" altLang="en-US">
                <a:latin typeface="黑体" charset="0"/>
                <a:ea typeface="黑体" charset="0"/>
                <a:cs typeface="黑体" charset="0"/>
              </a:rPr>
              <a:t>第一眼感受到的就像是</a:t>
            </a:r>
            <a:endParaRPr lang="zh-CN" altLang="en-US">
              <a:latin typeface="黑体" charset="0"/>
              <a:ea typeface="黑体" charset="0"/>
              <a:cs typeface="黑体" charset="0"/>
            </a:endParaRPr>
          </a:p>
          <a:p>
            <a:pPr algn="ctr"/>
            <a:r>
              <a:rPr lang="zh-CN" altLang="en-US">
                <a:latin typeface="黑体" charset="0"/>
                <a:ea typeface="黑体" charset="0"/>
                <a:cs typeface="黑体" charset="0"/>
              </a:rPr>
              <a:t>小萝莉与沉稳大叔的感觉，你们呢？</a:t>
            </a:r>
            <a:endParaRPr lang="zh-CN" altLang="en-US">
              <a:latin typeface="黑体" charset="0"/>
              <a:ea typeface="黑体" charset="0"/>
              <a:cs typeface="黑体" charset="0"/>
            </a:endParaRPr>
          </a:p>
        </p:txBody>
      </p:sp>
      <p:pic>
        <p:nvPicPr>
          <p:cNvPr id="3" name="图片 2"/>
          <p:cNvPicPr>
            <a:picLocks noChangeAspect="1"/>
          </p:cNvPicPr>
          <p:nvPr/>
        </p:nvPicPr>
        <p:blipFill>
          <a:blip r:embed="rId1"/>
          <a:stretch>
            <a:fillRect/>
          </a:stretch>
        </p:blipFill>
        <p:spPr>
          <a:xfrm>
            <a:off x="1659255" y="1837690"/>
            <a:ext cx="3291205" cy="4396740"/>
          </a:xfrm>
          <a:prstGeom prst="rect">
            <a:avLst/>
          </a:prstGeom>
        </p:spPr>
      </p:pic>
      <p:pic>
        <p:nvPicPr>
          <p:cNvPr id="8" name="图片 7"/>
          <p:cNvPicPr>
            <a:picLocks noChangeAspect="1"/>
          </p:cNvPicPr>
          <p:nvPr/>
        </p:nvPicPr>
        <p:blipFill>
          <a:blip r:embed="rId2"/>
          <a:stretch>
            <a:fillRect/>
          </a:stretch>
        </p:blipFill>
        <p:spPr>
          <a:xfrm>
            <a:off x="5591175" y="2508250"/>
            <a:ext cx="4904740" cy="276479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2291715" y="743585"/>
            <a:ext cx="7388860" cy="53714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977900" y="1862455"/>
            <a:ext cx="4979670" cy="3138170"/>
          </a:xfrm>
          <a:prstGeom prst="rect">
            <a:avLst/>
          </a:prstGeom>
          <a:noFill/>
        </p:spPr>
        <p:txBody>
          <a:bodyPr wrap="square" rtlCol="0" anchor="t">
            <a:spAutoFit/>
          </a:bodyPr>
          <a:p>
            <a:r>
              <a:rPr lang="zh-CN" altLang="en-US">
                <a:latin typeface="黑体" charset="0"/>
                <a:ea typeface="黑体" charset="0"/>
                <a:cs typeface="黑体" charset="0"/>
              </a:rPr>
              <a:t>其源自50年前，</a:t>
            </a:r>
            <a:endParaRPr lang="zh-CN" altLang="en-US">
              <a:latin typeface="黑体" charset="0"/>
              <a:ea typeface="黑体" charset="0"/>
              <a:cs typeface="黑体" charset="0"/>
            </a:endParaRPr>
          </a:p>
          <a:p>
            <a:r>
              <a:rPr lang="zh-CN" altLang="en-US">
                <a:latin typeface="黑体" charset="0"/>
                <a:ea typeface="黑体" charset="0"/>
                <a:cs typeface="黑体" charset="0"/>
              </a:rPr>
              <a:t>法国艺术家Yves Klein（伊夫·克莱因）</a:t>
            </a:r>
            <a:endParaRPr lang="zh-CN" altLang="en-US">
              <a:latin typeface="黑体" charset="0"/>
              <a:ea typeface="黑体" charset="0"/>
              <a:cs typeface="黑体" charset="0"/>
            </a:endParaRPr>
          </a:p>
          <a:p>
            <a:endParaRPr lang="zh-CN" altLang="en-US">
              <a:latin typeface="黑体" charset="0"/>
              <a:ea typeface="黑体" charset="0"/>
              <a:cs typeface="黑体" charset="0"/>
            </a:endParaRPr>
          </a:p>
          <a:p>
            <a:r>
              <a:rPr lang="zh-CN" altLang="en-US">
                <a:latin typeface="黑体" charset="0"/>
                <a:ea typeface="黑体" charset="0"/>
                <a:cs typeface="黑体" charset="0"/>
              </a:rPr>
              <a:t>用纯色颜料和一种粘合介质</a:t>
            </a:r>
            <a:endParaRPr lang="zh-CN" altLang="en-US">
              <a:latin typeface="黑体" charset="0"/>
              <a:ea typeface="黑体" charset="0"/>
              <a:cs typeface="黑体" charset="0"/>
            </a:endParaRPr>
          </a:p>
          <a:p>
            <a:r>
              <a:rPr lang="zh-CN" altLang="en-US">
                <a:latin typeface="黑体" charset="0"/>
                <a:ea typeface="黑体" charset="0"/>
                <a:cs typeface="黑体" charset="0"/>
              </a:rPr>
              <a:t>制成了属于自己的蓝色。</a:t>
            </a:r>
            <a:endParaRPr lang="zh-CN" altLang="en-US">
              <a:latin typeface="黑体" charset="0"/>
              <a:ea typeface="黑体" charset="0"/>
              <a:cs typeface="黑体" charset="0"/>
            </a:endParaRPr>
          </a:p>
          <a:p>
            <a:r>
              <a:rPr lang="zh-CN" altLang="en-US">
                <a:latin typeface="黑体" charset="0"/>
                <a:ea typeface="黑体" charset="0"/>
                <a:cs typeface="黑体" charset="0"/>
              </a:rPr>
              <a:t>并将该颜色注册为</a:t>
            </a:r>
            <a:r>
              <a:rPr lang="zh-CN" altLang="en-US" b="1">
                <a:solidFill>
                  <a:srgbClr val="002FA7"/>
                </a:solidFill>
                <a:latin typeface="黑体" charset="0"/>
                <a:ea typeface="黑体" charset="0"/>
                <a:cs typeface="黑体" charset="0"/>
              </a:rPr>
              <a:t>International Klein Blue</a:t>
            </a:r>
            <a:endParaRPr lang="zh-CN" altLang="en-US" b="1">
              <a:solidFill>
                <a:srgbClr val="002FA7"/>
              </a:solidFill>
              <a:latin typeface="黑体" charset="0"/>
              <a:ea typeface="黑体" charset="0"/>
              <a:cs typeface="黑体" charset="0"/>
            </a:endParaRPr>
          </a:p>
          <a:p>
            <a:r>
              <a:rPr lang="zh-CN" altLang="en-US">
                <a:latin typeface="黑体" charset="0"/>
                <a:ea typeface="黑体" charset="0"/>
                <a:cs typeface="黑体" charset="0"/>
              </a:rPr>
              <a:t>并且他还在米兰画展上展出了八幅同样大小、</a:t>
            </a:r>
            <a:endParaRPr lang="zh-CN" altLang="en-US">
              <a:latin typeface="黑体" charset="0"/>
              <a:ea typeface="黑体" charset="0"/>
              <a:cs typeface="黑体" charset="0"/>
            </a:endParaRPr>
          </a:p>
          <a:p>
            <a:r>
              <a:rPr lang="zh-CN" altLang="en-US">
                <a:latin typeface="黑体" charset="0"/>
                <a:ea typeface="黑体" charset="0"/>
                <a:cs typeface="黑体" charset="0"/>
              </a:rPr>
              <a:t>涂满近似群青色颜料的画板——</a:t>
            </a:r>
            <a:endParaRPr lang="zh-CN" altLang="en-US">
              <a:latin typeface="黑体" charset="0"/>
              <a:ea typeface="黑体" charset="0"/>
              <a:cs typeface="黑体" charset="0"/>
            </a:endParaRPr>
          </a:p>
          <a:p>
            <a:r>
              <a:rPr lang="zh-CN" altLang="en-US">
                <a:latin typeface="黑体" charset="0"/>
                <a:ea typeface="黑体" charset="0"/>
                <a:cs typeface="黑体" charset="0"/>
              </a:rPr>
              <a:t>至此“克莱因蓝”正式亮相于世人眼前，</a:t>
            </a:r>
            <a:endParaRPr lang="zh-CN" altLang="en-US">
              <a:latin typeface="黑体" charset="0"/>
              <a:ea typeface="黑体" charset="0"/>
              <a:cs typeface="黑体" charset="0"/>
            </a:endParaRPr>
          </a:p>
          <a:p>
            <a:r>
              <a:rPr lang="zh-CN" altLang="en-US">
                <a:latin typeface="黑体" charset="0"/>
                <a:ea typeface="黑体" charset="0"/>
                <a:cs typeface="黑体" charset="0"/>
              </a:rPr>
              <a:t>之后这种色彩被正式命名为“国际克莱因蓝”</a:t>
            </a:r>
            <a:endParaRPr lang="zh-CN" altLang="en-US">
              <a:latin typeface="黑体" charset="0"/>
              <a:ea typeface="黑体" charset="0"/>
              <a:cs typeface="黑体" charset="0"/>
            </a:endParaRPr>
          </a:p>
          <a:p>
            <a:r>
              <a:rPr lang="zh-CN" altLang="en-US">
                <a:latin typeface="黑体" charset="0"/>
                <a:ea typeface="黑体" charset="0"/>
                <a:cs typeface="黑体" charset="0"/>
              </a:rPr>
              <a:t>（International Klein Blue，简称IKB）</a:t>
            </a:r>
            <a:endParaRPr lang="zh-CN" altLang="en-US">
              <a:latin typeface="黑体" charset="0"/>
              <a:ea typeface="黑体" charset="0"/>
              <a:cs typeface="黑体" charset="0"/>
            </a:endParaRPr>
          </a:p>
        </p:txBody>
      </p:sp>
      <p:pic>
        <p:nvPicPr>
          <p:cNvPr id="6" name="图片 5"/>
          <p:cNvPicPr>
            <a:picLocks noChangeAspect="1"/>
          </p:cNvPicPr>
          <p:nvPr/>
        </p:nvPicPr>
        <p:blipFill>
          <a:blip r:embed="rId1"/>
          <a:stretch>
            <a:fillRect/>
          </a:stretch>
        </p:blipFill>
        <p:spPr>
          <a:xfrm>
            <a:off x="6535420" y="0"/>
            <a:ext cx="4850130" cy="6858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737870" y="1452880"/>
            <a:ext cx="3952240" cy="3952240"/>
          </a:xfrm>
          <a:prstGeom prst="rect">
            <a:avLst/>
          </a:prstGeom>
        </p:spPr>
      </p:pic>
      <p:sp>
        <p:nvSpPr>
          <p:cNvPr id="3" name="文本框 2"/>
          <p:cNvSpPr txBox="1"/>
          <p:nvPr/>
        </p:nvSpPr>
        <p:spPr>
          <a:xfrm>
            <a:off x="1443990" y="5663565"/>
            <a:ext cx="2540000" cy="368300"/>
          </a:xfrm>
          <a:prstGeom prst="rect">
            <a:avLst/>
          </a:prstGeom>
          <a:noFill/>
        </p:spPr>
        <p:txBody>
          <a:bodyPr wrap="square" rtlCol="0" anchor="t">
            <a:spAutoFit/>
          </a:bodyPr>
          <a:p>
            <a:pPr algn="ctr"/>
            <a:r>
              <a:rPr lang="zh-CN" altLang="en-US">
                <a:latin typeface="黑体" charset="0"/>
                <a:ea typeface="黑体" charset="0"/>
                <a:cs typeface="黑体" charset="0"/>
              </a:rPr>
              <a:t>安迪·沃霍尔</a:t>
            </a:r>
            <a:endParaRPr lang="zh-CN" altLang="en-US">
              <a:latin typeface="黑体" charset="0"/>
              <a:ea typeface="黑体" charset="0"/>
              <a:cs typeface="黑体" charset="0"/>
            </a:endParaRPr>
          </a:p>
        </p:txBody>
      </p:sp>
      <p:pic>
        <p:nvPicPr>
          <p:cNvPr id="5" name="图片 4"/>
          <p:cNvPicPr>
            <a:picLocks noChangeAspect="1"/>
          </p:cNvPicPr>
          <p:nvPr/>
        </p:nvPicPr>
        <p:blipFill>
          <a:blip r:embed="rId2"/>
          <a:stretch>
            <a:fillRect/>
          </a:stretch>
        </p:blipFill>
        <p:spPr>
          <a:xfrm>
            <a:off x="5387975" y="1452880"/>
            <a:ext cx="2382520" cy="3952240"/>
          </a:xfrm>
          <a:prstGeom prst="rect">
            <a:avLst/>
          </a:prstGeom>
        </p:spPr>
      </p:pic>
      <p:sp>
        <p:nvSpPr>
          <p:cNvPr id="7" name="文本框 6"/>
          <p:cNvSpPr txBox="1"/>
          <p:nvPr/>
        </p:nvSpPr>
        <p:spPr>
          <a:xfrm>
            <a:off x="5309235" y="5774055"/>
            <a:ext cx="2540000" cy="368300"/>
          </a:xfrm>
          <a:prstGeom prst="rect">
            <a:avLst/>
          </a:prstGeom>
          <a:noFill/>
        </p:spPr>
        <p:txBody>
          <a:bodyPr wrap="square" rtlCol="0" anchor="t">
            <a:spAutoFit/>
          </a:bodyPr>
          <a:p>
            <a:pPr algn="ctr"/>
            <a:r>
              <a:rPr lang="zh-CN" altLang="en-US">
                <a:latin typeface="黑体" charset="0"/>
                <a:ea typeface="黑体" charset="0"/>
                <a:cs typeface="黑体" charset="0"/>
              </a:rPr>
              <a:t>马塞尔·杜尚</a:t>
            </a:r>
            <a:endParaRPr lang="zh-CN" altLang="en-US">
              <a:latin typeface="黑体" charset="0"/>
              <a:ea typeface="黑体" charset="0"/>
              <a:cs typeface="黑体" charset="0"/>
            </a:endParaRPr>
          </a:p>
        </p:txBody>
      </p:sp>
      <p:pic>
        <p:nvPicPr>
          <p:cNvPr id="8" name="图片 7"/>
          <p:cNvPicPr>
            <a:picLocks noChangeAspect="1"/>
          </p:cNvPicPr>
          <p:nvPr/>
        </p:nvPicPr>
        <p:blipFill>
          <a:blip r:embed="rId3"/>
          <a:stretch>
            <a:fillRect/>
          </a:stretch>
        </p:blipFill>
        <p:spPr>
          <a:xfrm>
            <a:off x="8468360" y="1452880"/>
            <a:ext cx="2751455" cy="3917950"/>
          </a:xfrm>
          <a:prstGeom prst="rect">
            <a:avLst/>
          </a:prstGeom>
        </p:spPr>
      </p:pic>
      <p:sp>
        <p:nvSpPr>
          <p:cNvPr id="9" name="文本框 8"/>
          <p:cNvSpPr txBox="1"/>
          <p:nvPr/>
        </p:nvSpPr>
        <p:spPr>
          <a:xfrm>
            <a:off x="8574405" y="5774055"/>
            <a:ext cx="2540000" cy="368300"/>
          </a:xfrm>
          <a:prstGeom prst="rect">
            <a:avLst/>
          </a:prstGeom>
          <a:noFill/>
        </p:spPr>
        <p:txBody>
          <a:bodyPr wrap="square" rtlCol="0" anchor="t">
            <a:spAutoFit/>
          </a:bodyPr>
          <a:p>
            <a:pPr algn="ctr"/>
            <a:r>
              <a:rPr lang="zh-CN" altLang="en-US">
                <a:latin typeface="黑体" charset="0"/>
                <a:ea typeface="黑体" charset="0"/>
                <a:cs typeface="黑体" charset="0"/>
              </a:rPr>
              <a:t>约瑟夫·博伊斯</a:t>
            </a:r>
            <a:endParaRPr lang="zh-CN" altLang="en-US">
              <a:latin typeface="黑体" charset="0"/>
              <a:ea typeface="黑体" charset="0"/>
              <a:cs typeface="黑体" charset="0"/>
            </a:endParaRPr>
          </a:p>
        </p:txBody>
      </p:sp>
      <p:sp>
        <p:nvSpPr>
          <p:cNvPr id="10" name="文本框 9"/>
          <p:cNvSpPr txBox="1"/>
          <p:nvPr/>
        </p:nvSpPr>
        <p:spPr>
          <a:xfrm>
            <a:off x="3105150" y="540385"/>
            <a:ext cx="6751320" cy="368300"/>
          </a:xfrm>
          <a:prstGeom prst="rect">
            <a:avLst/>
          </a:prstGeom>
          <a:noFill/>
        </p:spPr>
        <p:txBody>
          <a:bodyPr wrap="square" rtlCol="0" anchor="t">
            <a:spAutoFit/>
          </a:bodyPr>
          <a:p>
            <a:pPr algn="ctr"/>
            <a:r>
              <a:rPr lang="en-US" altLang="zh-CN">
                <a:latin typeface="黑体" charset="0"/>
                <a:ea typeface="黑体" charset="0"/>
                <a:cs typeface="黑体" charset="0"/>
              </a:rPr>
              <a:t>2</a:t>
            </a:r>
            <a:r>
              <a:rPr lang="zh-CN" altLang="en-US">
                <a:latin typeface="黑体" charset="0"/>
                <a:ea typeface="黑体" charset="0"/>
                <a:cs typeface="黑体" charset="0"/>
              </a:rPr>
              <a:t>0 世纪后半叶对世界艺术贡献最大的四位艺术家。</a:t>
            </a:r>
            <a:endParaRPr lang="zh-CN" altLang="en-US">
              <a:latin typeface="黑体" charset="0"/>
              <a:ea typeface="黑体" charset="0"/>
              <a:cs typeface="黑体"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050925" y="345440"/>
            <a:ext cx="4464050" cy="922020"/>
          </a:xfrm>
          <a:prstGeom prst="rect">
            <a:avLst/>
          </a:prstGeom>
          <a:noFill/>
        </p:spPr>
        <p:txBody>
          <a:bodyPr wrap="square" rtlCol="0" anchor="t">
            <a:spAutoFit/>
          </a:bodyPr>
          <a:p>
            <a:pPr algn="ctr"/>
            <a:r>
              <a:rPr lang="zh-CN" altLang="en-US">
                <a:latin typeface="黑体" charset="0"/>
                <a:ea typeface="黑体" charset="0"/>
                <a:cs typeface="黑体" charset="0"/>
              </a:rPr>
              <a:t>最近蔡徐坤公开的2021</a:t>
            </a:r>
            <a:endParaRPr lang="zh-CN" altLang="en-US">
              <a:latin typeface="黑体" charset="0"/>
              <a:ea typeface="黑体" charset="0"/>
              <a:cs typeface="黑体" charset="0"/>
            </a:endParaRPr>
          </a:p>
          <a:p>
            <a:pPr algn="ctr"/>
            <a:r>
              <a:rPr lang="zh-CN" altLang="en-US">
                <a:latin typeface="黑体" charset="0"/>
                <a:ea typeface="黑体" charset="0"/>
                <a:cs typeface="黑体" charset="0"/>
              </a:rPr>
              <a:t> 「感受她」新歌封面</a:t>
            </a:r>
            <a:endParaRPr lang="zh-CN" altLang="en-US">
              <a:latin typeface="黑体" charset="0"/>
              <a:ea typeface="黑体" charset="0"/>
              <a:cs typeface="黑体" charset="0"/>
            </a:endParaRPr>
          </a:p>
          <a:p>
            <a:pPr algn="ctr"/>
            <a:r>
              <a:rPr lang="zh-CN" altLang="en-US">
                <a:latin typeface="黑体" charset="0"/>
                <a:ea typeface="黑体" charset="0"/>
                <a:cs typeface="黑体" charset="0"/>
              </a:rPr>
              <a:t>延续了这款极致神秘浪漫的克莱因蓝美学</a:t>
            </a:r>
            <a:endParaRPr lang="zh-CN" altLang="en-US">
              <a:latin typeface="黑体" charset="0"/>
              <a:ea typeface="黑体" charset="0"/>
              <a:cs typeface="黑体" charset="0"/>
            </a:endParaRPr>
          </a:p>
        </p:txBody>
      </p:sp>
      <p:pic>
        <p:nvPicPr>
          <p:cNvPr id="3" name="图片 2"/>
          <p:cNvPicPr>
            <a:picLocks noChangeAspect="1"/>
          </p:cNvPicPr>
          <p:nvPr/>
        </p:nvPicPr>
        <p:blipFill>
          <a:blip r:embed="rId1"/>
          <a:stretch>
            <a:fillRect/>
          </a:stretch>
        </p:blipFill>
        <p:spPr>
          <a:xfrm>
            <a:off x="1050925" y="1487805"/>
            <a:ext cx="4876800" cy="4876800"/>
          </a:xfrm>
          <a:prstGeom prst="rect">
            <a:avLst/>
          </a:prstGeom>
        </p:spPr>
      </p:pic>
      <p:sp>
        <p:nvSpPr>
          <p:cNvPr id="5" name="文本框 4"/>
          <p:cNvSpPr txBox="1"/>
          <p:nvPr/>
        </p:nvSpPr>
        <p:spPr>
          <a:xfrm>
            <a:off x="7460615" y="345440"/>
            <a:ext cx="3935730" cy="922020"/>
          </a:xfrm>
          <a:prstGeom prst="rect">
            <a:avLst/>
          </a:prstGeom>
          <a:noFill/>
        </p:spPr>
        <p:txBody>
          <a:bodyPr wrap="square" rtlCol="0" anchor="t">
            <a:spAutoFit/>
          </a:bodyPr>
          <a:p>
            <a:pPr algn="ctr"/>
            <a:r>
              <a:rPr lang="zh-CN" altLang="en-US">
                <a:latin typeface="黑体" charset="0"/>
                <a:ea typeface="黑体" charset="0"/>
                <a:cs typeface="黑体" charset="0"/>
              </a:rPr>
              <a:t>除此之外在其2021巡演海报中</a:t>
            </a:r>
            <a:endParaRPr lang="zh-CN" altLang="en-US">
              <a:latin typeface="黑体" charset="0"/>
              <a:ea typeface="黑体" charset="0"/>
              <a:cs typeface="黑体" charset="0"/>
            </a:endParaRPr>
          </a:p>
          <a:p>
            <a:pPr algn="ctr"/>
            <a:r>
              <a:rPr lang="zh-CN" altLang="en-US">
                <a:latin typeface="黑体" charset="0"/>
                <a:ea typeface="黑体" charset="0"/>
                <a:cs typeface="黑体" charset="0"/>
              </a:rPr>
              <a:t>也进行统一使用了克莱因蓝色调</a:t>
            </a:r>
            <a:endParaRPr lang="zh-CN" altLang="en-US">
              <a:latin typeface="黑体" charset="0"/>
              <a:ea typeface="黑体" charset="0"/>
              <a:cs typeface="黑体" charset="0"/>
            </a:endParaRPr>
          </a:p>
          <a:p>
            <a:pPr algn="ctr"/>
            <a:r>
              <a:rPr lang="zh-CN" altLang="en-US">
                <a:latin typeface="黑体" charset="0"/>
                <a:ea typeface="黑体" charset="0"/>
                <a:cs typeface="黑体" charset="0"/>
              </a:rPr>
              <a:t>搭配暗红色的烈日效果</a:t>
            </a:r>
            <a:endParaRPr lang="zh-CN" altLang="en-US">
              <a:latin typeface="黑体" charset="0"/>
              <a:ea typeface="黑体" charset="0"/>
              <a:cs typeface="黑体" charset="0"/>
            </a:endParaRPr>
          </a:p>
        </p:txBody>
      </p:sp>
      <p:pic>
        <p:nvPicPr>
          <p:cNvPr id="8" name="图片 7"/>
          <p:cNvPicPr>
            <a:picLocks noChangeAspect="1"/>
          </p:cNvPicPr>
          <p:nvPr/>
        </p:nvPicPr>
        <p:blipFill>
          <a:blip r:embed="rId2"/>
          <a:stretch>
            <a:fillRect/>
          </a:stretch>
        </p:blipFill>
        <p:spPr>
          <a:xfrm>
            <a:off x="7743190" y="1487805"/>
            <a:ext cx="3370580" cy="48768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356995" y="345440"/>
            <a:ext cx="2461260" cy="368300"/>
          </a:xfrm>
          <a:prstGeom prst="rect">
            <a:avLst/>
          </a:prstGeom>
          <a:noFill/>
        </p:spPr>
        <p:txBody>
          <a:bodyPr wrap="square" rtlCol="0" anchor="t">
            <a:spAutoFit/>
          </a:bodyPr>
          <a:p>
            <a:r>
              <a:rPr lang="zh-CN" altLang="en-US">
                <a:latin typeface="黑体" charset="0"/>
                <a:ea typeface="黑体" charset="0"/>
                <a:cs typeface="黑体" charset="0"/>
              </a:rPr>
              <a:t>LV 2022 春夏男装秀</a:t>
            </a:r>
            <a:endParaRPr lang="zh-CN" altLang="en-US">
              <a:latin typeface="黑体" charset="0"/>
              <a:ea typeface="黑体" charset="0"/>
              <a:cs typeface="黑体" charset="0"/>
            </a:endParaRPr>
          </a:p>
        </p:txBody>
      </p:sp>
      <p:sp>
        <p:nvSpPr>
          <p:cNvPr id="5" name="文本框 4"/>
          <p:cNvSpPr txBox="1"/>
          <p:nvPr/>
        </p:nvSpPr>
        <p:spPr>
          <a:xfrm>
            <a:off x="7309485" y="345440"/>
            <a:ext cx="2552065" cy="368300"/>
          </a:xfrm>
          <a:prstGeom prst="rect">
            <a:avLst/>
          </a:prstGeom>
          <a:noFill/>
        </p:spPr>
        <p:txBody>
          <a:bodyPr wrap="square" rtlCol="0" anchor="t">
            <a:spAutoFit/>
          </a:bodyPr>
          <a:p>
            <a:r>
              <a:rPr lang="zh-CN" altLang="en-US">
                <a:latin typeface="黑体" charset="0"/>
                <a:ea typeface="黑体" charset="0"/>
                <a:cs typeface="黑体" charset="0"/>
              </a:rPr>
              <a:t>Off-White 2021秋冬秀</a:t>
            </a:r>
            <a:endParaRPr lang="zh-CN" altLang="en-US">
              <a:latin typeface="黑体" charset="0"/>
              <a:ea typeface="黑体" charset="0"/>
              <a:cs typeface="黑体" charset="0"/>
            </a:endParaRPr>
          </a:p>
        </p:txBody>
      </p:sp>
      <p:grpSp>
        <p:nvGrpSpPr>
          <p:cNvPr id="11" name="组合 10"/>
          <p:cNvGrpSpPr/>
          <p:nvPr/>
        </p:nvGrpSpPr>
        <p:grpSpPr>
          <a:xfrm>
            <a:off x="662305" y="1118870"/>
            <a:ext cx="3850640" cy="5276850"/>
            <a:chOff x="1121" y="1246"/>
            <a:chExt cx="6750" cy="9342"/>
          </a:xfrm>
        </p:grpSpPr>
        <p:pic>
          <p:nvPicPr>
            <p:cNvPr id="6" name="图片 5"/>
            <p:cNvPicPr>
              <a:picLocks noChangeAspect="1"/>
            </p:cNvPicPr>
            <p:nvPr/>
          </p:nvPicPr>
          <p:blipFill>
            <a:blip r:embed="rId1"/>
            <a:stretch>
              <a:fillRect/>
            </a:stretch>
          </p:blipFill>
          <p:spPr>
            <a:xfrm>
              <a:off x="1121" y="1246"/>
              <a:ext cx="6750" cy="3375"/>
            </a:xfrm>
            <a:prstGeom prst="rect">
              <a:avLst/>
            </a:prstGeom>
          </p:spPr>
        </p:pic>
        <p:pic>
          <p:nvPicPr>
            <p:cNvPr id="7" name="图片 6"/>
            <p:cNvPicPr>
              <a:picLocks noChangeAspect="1"/>
            </p:cNvPicPr>
            <p:nvPr/>
          </p:nvPicPr>
          <p:blipFill>
            <a:blip r:embed="rId2"/>
            <a:stretch>
              <a:fillRect/>
            </a:stretch>
          </p:blipFill>
          <p:spPr>
            <a:xfrm>
              <a:off x="1121" y="4176"/>
              <a:ext cx="6750" cy="6413"/>
            </a:xfrm>
            <a:prstGeom prst="rect">
              <a:avLst/>
            </a:prstGeom>
          </p:spPr>
        </p:pic>
      </p:grpSp>
      <p:pic>
        <p:nvPicPr>
          <p:cNvPr id="10" name="图片 9"/>
          <p:cNvPicPr>
            <a:picLocks noChangeAspect="1"/>
          </p:cNvPicPr>
          <p:nvPr/>
        </p:nvPicPr>
        <p:blipFill>
          <a:blip r:embed="rId3"/>
          <a:stretch>
            <a:fillRect/>
          </a:stretch>
        </p:blipFill>
        <p:spPr>
          <a:xfrm>
            <a:off x="5628640" y="1118870"/>
            <a:ext cx="5913755" cy="52425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777875" y="441960"/>
            <a:ext cx="9986010" cy="645160"/>
          </a:xfrm>
          <a:prstGeom prst="rect">
            <a:avLst/>
          </a:prstGeom>
          <a:noFill/>
        </p:spPr>
        <p:txBody>
          <a:bodyPr wrap="square" rtlCol="0" anchor="t">
            <a:spAutoFit/>
          </a:bodyPr>
          <a:p>
            <a:r>
              <a:rPr lang="zh-CN" altLang="en-US">
                <a:latin typeface="黑体" charset="0"/>
                <a:ea typeface="黑体" charset="0"/>
                <a:cs typeface="黑体" charset="0"/>
              </a:rPr>
              <a:t>除此之外，曾经法国Études Studio和柏林设计工作室New Tendency</a:t>
            </a:r>
            <a:endParaRPr lang="zh-CN" altLang="en-US">
              <a:latin typeface="黑体" charset="0"/>
              <a:ea typeface="黑体" charset="0"/>
              <a:cs typeface="黑体" charset="0"/>
            </a:endParaRPr>
          </a:p>
          <a:p>
            <a:r>
              <a:rPr lang="zh-CN" altLang="en-US">
                <a:latin typeface="黑体" charset="0"/>
                <a:ea typeface="黑体" charset="0"/>
                <a:cs typeface="黑体" charset="0"/>
              </a:rPr>
              <a:t>还运用克莱因蓝设计了一款限量桌子，透露出“克莱因蓝”的自然美与生活美。</a:t>
            </a:r>
            <a:endParaRPr lang="zh-CN" altLang="en-US">
              <a:latin typeface="黑体" charset="0"/>
              <a:ea typeface="黑体" charset="0"/>
              <a:cs typeface="黑体" charset="0"/>
            </a:endParaRPr>
          </a:p>
        </p:txBody>
      </p:sp>
      <p:pic>
        <p:nvPicPr>
          <p:cNvPr id="2" name="图片 1"/>
          <p:cNvPicPr>
            <a:picLocks noChangeAspect="1"/>
          </p:cNvPicPr>
          <p:nvPr/>
        </p:nvPicPr>
        <p:blipFill>
          <a:blip r:embed="rId1"/>
          <a:stretch>
            <a:fillRect/>
          </a:stretch>
        </p:blipFill>
        <p:spPr>
          <a:xfrm>
            <a:off x="777875" y="2150110"/>
            <a:ext cx="5010150" cy="3333750"/>
          </a:xfrm>
          <a:prstGeom prst="rect">
            <a:avLst/>
          </a:prstGeom>
        </p:spPr>
      </p:pic>
      <p:pic>
        <p:nvPicPr>
          <p:cNvPr id="6" name="图片 5"/>
          <p:cNvPicPr>
            <a:picLocks noChangeAspect="1"/>
          </p:cNvPicPr>
          <p:nvPr/>
        </p:nvPicPr>
        <p:blipFill>
          <a:blip r:embed="rId2"/>
          <a:stretch>
            <a:fillRect/>
          </a:stretch>
        </p:blipFill>
        <p:spPr>
          <a:xfrm>
            <a:off x="7128510" y="1367155"/>
            <a:ext cx="3474085" cy="489966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777875" y="441960"/>
            <a:ext cx="9986010" cy="368300"/>
          </a:xfrm>
          <a:prstGeom prst="rect">
            <a:avLst/>
          </a:prstGeom>
          <a:noFill/>
        </p:spPr>
        <p:txBody>
          <a:bodyPr wrap="square" rtlCol="0" anchor="t">
            <a:spAutoFit/>
          </a:bodyPr>
          <a:p>
            <a:r>
              <a:rPr lang="zh-CN" altLang="en-US">
                <a:latin typeface="黑体" charset="0"/>
                <a:ea typeface="黑体" charset="0"/>
                <a:cs typeface="黑体" charset="0"/>
              </a:rPr>
              <a:t>明星与博主身上的</a:t>
            </a:r>
            <a:r>
              <a:rPr lang="zh-CN" altLang="en-US" b="1">
                <a:solidFill>
                  <a:srgbClr val="002FA7"/>
                </a:solidFill>
                <a:latin typeface="黑体" charset="0"/>
                <a:ea typeface="黑体" charset="0"/>
                <a:cs typeface="黑体" charset="0"/>
              </a:rPr>
              <a:t>Études Studio </a:t>
            </a:r>
            <a:endParaRPr lang="zh-CN" altLang="en-US" b="1">
              <a:solidFill>
                <a:srgbClr val="002FA7"/>
              </a:solidFill>
              <a:latin typeface="黑体" charset="0"/>
              <a:ea typeface="黑体" charset="0"/>
              <a:cs typeface="黑体" charset="0"/>
            </a:endParaRPr>
          </a:p>
        </p:txBody>
      </p:sp>
      <p:pic>
        <p:nvPicPr>
          <p:cNvPr id="3" name="图片 2"/>
          <p:cNvPicPr>
            <a:picLocks noChangeAspect="1"/>
          </p:cNvPicPr>
          <p:nvPr/>
        </p:nvPicPr>
        <p:blipFill>
          <a:blip r:embed="rId1"/>
          <a:stretch>
            <a:fillRect/>
          </a:stretch>
        </p:blipFill>
        <p:spPr>
          <a:xfrm>
            <a:off x="777875" y="1556385"/>
            <a:ext cx="3253105" cy="4338955"/>
          </a:xfrm>
          <a:prstGeom prst="rect">
            <a:avLst/>
          </a:prstGeom>
        </p:spPr>
      </p:pic>
      <p:pic>
        <p:nvPicPr>
          <p:cNvPr id="5" name="图片 4"/>
          <p:cNvPicPr>
            <a:picLocks noChangeAspect="1"/>
          </p:cNvPicPr>
          <p:nvPr/>
        </p:nvPicPr>
        <p:blipFill>
          <a:blip r:embed="rId2"/>
          <a:stretch>
            <a:fillRect/>
          </a:stretch>
        </p:blipFill>
        <p:spPr>
          <a:xfrm>
            <a:off x="4469130" y="1556385"/>
            <a:ext cx="3253105" cy="4338955"/>
          </a:xfrm>
          <a:prstGeom prst="rect">
            <a:avLst/>
          </a:prstGeom>
        </p:spPr>
      </p:pic>
      <p:pic>
        <p:nvPicPr>
          <p:cNvPr id="7" name="图片 6"/>
          <p:cNvPicPr>
            <a:picLocks noChangeAspect="1"/>
          </p:cNvPicPr>
          <p:nvPr/>
        </p:nvPicPr>
        <p:blipFill>
          <a:blip r:embed="rId3"/>
          <a:stretch>
            <a:fillRect/>
          </a:stretch>
        </p:blipFill>
        <p:spPr>
          <a:xfrm>
            <a:off x="8160385" y="1558290"/>
            <a:ext cx="3252470" cy="43370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777875" y="732790"/>
            <a:ext cx="9682480" cy="645160"/>
          </a:xfrm>
          <a:prstGeom prst="rect">
            <a:avLst/>
          </a:prstGeom>
          <a:noFill/>
        </p:spPr>
        <p:txBody>
          <a:bodyPr wrap="square" rtlCol="0" anchor="t">
            <a:spAutoFit/>
          </a:bodyPr>
          <a:p>
            <a:r>
              <a:rPr lang="zh-CN" altLang="en-US">
                <a:latin typeface="黑体" charset="0"/>
                <a:ea typeface="黑体" charset="0"/>
                <a:cs typeface="黑体" charset="0"/>
              </a:rPr>
              <a:t>品牌的几个标志性细节令人印象难忘，如蓝白色调、É 字签名、帽子配饰、阔身剪裁等。除了那一抹蓝色，</a:t>
            </a:r>
            <a:r>
              <a:rPr lang="zh-CN" altLang="en-US">
                <a:solidFill>
                  <a:srgbClr val="002FA7"/>
                </a:solidFill>
                <a:latin typeface="黑体" charset="0"/>
                <a:ea typeface="黑体" charset="0"/>
                <a:cs typeface="黑体" charset="0"/>
              </a:rPr>
              <a:t>艺术涂鸦、数位感印花</a:t>
            </a:r>
            <a:r>
              <a:rPr lang="zh-CN" altLang="en-US">
                <a:latin typeface="黑体" charset="0"/>
                <a:ea typeface="黑体" charset="0"/>
                <a:cs typeface="黑体" charset="0"/>
              </a:rPr>
              <a:t>都是创作重点。</a:t>
            </a:r>
            <a:endParaRPr lang="zh-CN" altLang="en-US">
              <a:latin typeface="黑体" charset="0"/>
              <a:ea typeface="黑体" charset="0"/>
              <a:cs typeface="黑体" charset="0"/>
            </a:endParaRPr>
          </a:p>
        </p:txBody>
      </p:sp>
      <p:pic>
        <p:nvPicPr>
          <p:cNvPr id="3" name="图片 2"/>
          <p:cNvPicPr>
            <a:picLocks noChangeAspect="1"/>
          </p:cNvPicPr>
          <p:nvPr/>
        </p:nvPicPr>
        <p:blipFill>
          <a:blip r:embed="rId1"/>
          <a:stretch>
            <a:fillRect/>
          </a:stretch>
        </p:blipFill>
        <p:spPr>
          <a:xfrm>
            <a:off x="777875" y="1890395"/>
            <a:ext cx="5872480" cy="3512820"/>
          </a:xfrm>
          <a:prstGeom prst="rect">
            <a:avLst/>
          </a:prstGeom>
        </p:spPr>
      </p:pic>
      <p:pic>
        <p:nvPicPr>
          <p:cNvPr id="5" name="图片 4"/>
          <p:cNvPicPr>
            <a:picLocks noChangeAspect="1"/>
          </p:cNvPicPr>
          <p:nvPr/>
        </p:nvPicPr>
        <p:blipFill>
          <a:blip r:embed="rId2"/>
          <a:stretch>
            <a:fillRect/>
          </a:stretch>
        </p:blipFill>
        <p:spPr>
          <a:xfrm>
            <a:off x="6807835" y="1890395"/>
            <a:ext cx="4584700" cy="34321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777875" y="732790"/>
            <a:ext cx="9682480" cy="368300"/>
          </a:xfrm>
          <a:prstGeom prst="rect">
            <a:avLst/>
          </a:prstGeom>
          <a:noFill/>
        </p:spPr>
        <p:txBody>
          <a:bodyPr wrap="square" rtlCol="0" anchor="t">
            <a:spAutoFit/>
          </a:bodyPr>
          <a:p>
            <a:r>
              <a:rPr lang="zh-CN" altLang="en-US">
                <a:latin typeface="黑体" charset="0"/>
                <a:ea typeface="黑体" charset="0"/>
                <a:cs typeface="黑体" charset="0"/>
              </a:rPr>
              <a:t>停不下来的联名</a:t>
            </a:r>
            <a:endParaRPr lang="zh-CN" altLang="en-US">
              <a:latin typeface="黑体" charset="0"/>
              <a:ea typeface="黑体" charset="0"/>
              <a:cs typeface="黑体" charset="0"/>
            </a:endParaRPr>
          </a:p>
        </p:txBody>
      </p:sp>
      <p:pic>
        <p:nvPicPr>
          <p:cNvPr id="2" name="图片 1"/>
          <p:cNvPicPr>
            <a:picLocks noChangeAspect="1"/>
          </p:cNvPicPr>
          <p:nvPr/>
        </p:nvPicPr>
        <p:blipFill>
          <a:blip r:embed="rId1"/>
          <a:stretch>
            <a:fillRect/>
          </a:stretch>
        </p:blipFill>
        <p:spPr>
          <a:xfrm>
            <a:off x="777875" y="1612265"/>
            <a:ext cx="3234690" cy="4043680"/>
          </a:xfrm>
          <a:prstGeom prst="rect">
            <a:avLst/>
          </a:prstGeom>
        </p:spPr>
      </p:pic>
      <p:sp>
        <p:nvSpPr>
          <p:cNvPr id="6" name="文本框 5"/>
          <p:cNvSpPr txBox="1"/>
          <p:nvPr/>
        </p:nvSpPr>
        <p:spPr>
          <a:xfrm>
            <a:off x="1254760" y="5828665"/>
            <a:ext cx="2607310" cy="368300"/>
          </a:xfrm>
          <a:prstGeom prst="rect">
            <a:avLst/>
          </a:prstGeom>
          <a:noFill/>
        </p:spPr>
        <p:txBody>
          <a:bodyPr wrap="square" rtlCol="0" anchor="t">
            <a:spAutoFit/>
          </a:bodyPr>
          <a:p>
            <a:r>
              <a:rPr lang="en-US" altLang="zh-CN">
                <a:latin typeface="黑体" charset="0"/>
                <a:ea typeface="黑体" charset="0"/>
                <a:cs typeface="黑体" charset="0"/>
              </a:rPr>
              <a:t>ADIDAS X </a:t>
            </a:r>
            <a:r>
              <a:rPr lang="zh-CN" altLang="en-US" b="1">
                <a:solidFill>
                  <a:srgbClr val="002FA7"/>
                </a:solidFill>
                <a:latin typeface="黑体" charset="0"/>
                <a:ea typeface="黑体" charset="0"/>
                <a:cs typeface="黑体" charset="0"/>
                <a:sym typeface="+mn-ea"/>
              </a:rPr>
              <a:t>Études</a:t>
            </a:r>
            <a:endParaRPr lang="en-US" altLang="zh-CN">
              <a:latin typeface="黑体" charset="0"/>
              <a:ea typeface="黑体" charset="0"/>
              <a:cs typeface="黑体" charset="0"/>
            </a:endParaRPr>
          </a:p>
        </p:txBody>
      </p:sp>
      <p:pic>
        <p:nvPicPr>
          <p:cNvPr id="7" name="图片 6"/>
          <p:cNvPicPr>
            <a:picLocks noChangeAspect="1"/>
          </p:cNvPicPr>
          <p:nvPr/>
        </p:nvPicPr>
        <p:blipFill>
          <a:blip r:embed="rId2"/>
          <a:srcRect l="19827" r="19185"/>
          <a:stretch>
            <a:fillRect/>
          </a:stretch>
        </p:blipFill>
        <p:spPr>
          <a:xfrm>
            <a:off x="4448175" y="1612265"/>
            <a:ext cx="3699510" cy="4044315"/>
          </a:xfrm>
          <a:prstGeom prst="rect">
            <a:avLst/>
          </a:prstGeom>
        </p:spPr>
      </p:pic>
      <p:sp>
        <p:nvSpPr>
          <p:cNvPr id="8" name="文本框 7"/>
          <p:cNvSpPr txBox="1"/>
          <p:nvPr/>
        </p:nvSpPr>
        <p:spPr>
          <a:xfrm>
            <a:off x="4994275" y="5828665"/>
            <a:ext cx="2607310" cy="368300"/>
          </a:xfrm>
          <a:prstGeom prst="rect">
            <a:avLst/>
          </a:prstGeom>
          <a:noFill/>
        </p:spPr>
        <p:txBody>
          <a:bodyPr wrap="square" rtlCol="0" anchor="t">
            <a:spAutoFit/>
          </a:bodyPr>
          <a:p>
            <a:r>
              <a:rPr lang="en-US" altLang="zh-CN">
                <a:latin typeface="黑体" charset="0"/>
                <a:ea typeface="黑体" charset="0"/>
                <a:cs typeface="黑体" charset="0"/>
              </a:rPr>
              <a:t>CLOT X </a:t>
            </a:r>
            <a:r>
              <a:rPr lang="zh-CN" altLang="en-US" b="1">
                <a:solidFill>
                  <a:srgbClr val="002FA7"/>
                </a:solidFill>
                <a:latin typeface="黑体" charset="0"/>
                <a:ea typeface="黑体" charset="0"/>
                <a:cs typeface="黑体" charset="0"/>
                <a:sym typeface="+mn-ea"/>
              </a:rPr>
              <a:t>Études</a:t>
            </a:r>
            <a:endParaRPr lang="en-US" altLang="zh-CN">
              <a:latin typeface="黑体" charset="0"/>
              <a:ea typeface="黑体" charset="0"/>
              <a:cs typeface="黑体" charset="0"/>
            </a:endParaRPr>
          </a:p>
        </p:txBody>
      </p:sp>
      <p:pic>
        <p:nvPicPr>
          <p:cNvPr id="9" name="图片 8"/>
          <p:cNvPicPr>
            <a:picLocks noChangeAspect="1"/>
          </p:cNvPicPr>
          <p:nvPr/>
        </p:nvPicPr>
        <p:blipFill>
          <a:blip r:embed="rId3"/>
          <a:srcRect l="22074" r="22743"/>
          <a:stretch>
            <a:fillRect/>
          </a:stretch>
        </p:blipFill>
        <p:spPr>
          <a:xfrm>
            <a:off x="8527415" y="1612265"/>
            <a:ext cx="3347085" cy="4044315"/>
          </a:xfrm>
          <a:prstGeom prst="rect">
            <a:avLst/>
          </a:prstGeom>
        </p:spPr>
      </p:pic>
      <p:sp>
        <p:nvSpPr>
          <p:cNvPr id="10" name="文本框 9"/>
          <p:cNvSpPr txBox="1"/>
          <p:nvPr/>
        </p:nvSpPr>
        <p:spPr>
          <a:xfrm>
            <a:off x="8896985" y="5828665"/>
            <a:ext cx="2607310" cy="368300"/>
          </a:xfrm>
          <a:prstGeom prst="rect">
            <a:avLst/>
          </a:prstGeom>
          <a:noFill/>
        </p:spPr>
        <p:txBody>
          <a:bodyPr wrap="square" rtlCol="0" anchor="t">
            <a:spAutoFit/>
          </a:bodyPr>
          <a:p>
            <a:r>
              <a:rPr lang="en-US" altLang="zh-CN">
                <a:latin typeface="黑体" charset="0"/>
                <a:ea typeface="黑体" charset="0"/>
                <a:cs typeface="黑体" charset="0"/>
              </a:rPr>
              <a:t>SUPER X </a:t>
            </a:r>
            <a:r>
              <a:rPr lang="zh-CN" altLang="en-US" b="1">
                <a:solidFill>
                  <a:srgbClr val="002FA7"/>
                </a:solidFill>
                <a:latin typeface="黑体" charset="0"/>
                <a:ea typeface="黑体" charset="0"/>
                <a:cs typeface="黑体" charset="0"/>
                <a:sym typeface="+mn-ea"/>
              </a:rPr>
              <a:t>Études</a:t>
            </a:r>
            <a:endParaRPr lang="en-US" altLang="zh-CN">
              <a:latin typeface="黑体" charset="0"/>
              <a:ea typeface="黑体" charset="0"/>
              <a:cs typeface="黑体" charset="0"/>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870</Words>
  <Application>WPS 表格</Application>
  <PresentationFormat>宽屏</PresentationFormat>
  <Paragraphs>77</Paragraphs>
  <Slides>14</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14</vt:i4>
      </vt:variant>
    </vt:vector>
  </HeadingPairs>
  <TitlesOfParts>
    <vt:vector size="28" baseType="lpstr">
      <vt:lpstr>Arial</vt:lpstr>
      <vt:lpstr>方正书宋_GBK</vt:lpstr>
      <vt:lpstr>Wingdings</vt:lpstr>
      <vt:lpstr>黑体</vt:lpstr>
      <vt:lpstr>汉仪中黑KW</vt:lpstr>
      <vt:lpstr>微软雅黑</vt:lpstr>
      <vt:lpstr>汉仪旗黑</vt:lpstr>
      <vt:lpstr>宋体</vt:lpstr>
      <vt:lpstr>Arial Unicode MS</vt:lpstr>
      <vt:lpstr>Calibri</vt:lpstr>
      <vt:lpstr>Helvetica Neue</vt:lpstr>
      <vt:lpstr>汉仪书宋二KW</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christy</dc:creator>
  <cp:lastModifiedBy>christy</cp:lastModifiedBy>
  <cp:revision>6</cp:revision>
  <dcterms:created xsi:type="dcterms:W3CDTF">2021-09-06T09:39:32Z</dcterms:created>
  <dcterms:modified xsi:type="dcterms:W3CDTF">2021-09-06T09:39:32Z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2052-3.9.0.6159</vt:lpwstr>
  </property>
</Properties>
</file>

<file path=docProps/thumbnail.jpeg>
</file>